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802" r:id="rId2"/>
  </p:sldMasterIdLst>
  <p:notesMasterIdLst>
    <p:notesMasterId r:id="rId16"/>
  </p:notesMasterIdLst>
  <p:sldIdLst>
    <p:sldId id="257" r:id="rId3"/>
    <p:sldId id="263" r:id="rId4"/>
    <p:sldId id="264" r:id="rId5"/>
    <p:sldId id="266" r:id="rId6"/>
    <p:sldId id="259" r:id="rId7"/>
    <p:sldId id="285" r:id="rId8"/>
    <p:sldId id="282" r:id="rId9"/>
    <p:sldId id="268" r:id="rId10"/>
    <p:sldId id="271" r:id="rId11"/>
    <p:sldId id="283" r:id="rId12"/>
    <p:sldId id="276" r:id="rId13"/>
    <p:sldId id="279" r:id="rId14"/>
    <p:sldId id="281" r:id="rId15"/>
  </p:sldIdLst>
  <p:sldSz cx="9144000" cy="5143500" type="screen16x9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2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198D5-B158-4F50-B1AA-47582EA0EFA7}" v="48" dt="2023-03-29T23:29:15.244"/>
    <p1510:client id="{3E68BFFE-0D86-2847-E550-B22C85054CA5}" v="600" dt="2023-03-30T00:56:21.576"/>
    <p1510:client id="{5B72B39B-8759-B305-915B-A2FDD9DA7027}" v="307" dt="2023-03-30T18:35:19.206"/>
    <p1510:client id="{ACD0280B-47C9-C1F0-AC46-AA410DFB1F91}" v="110" dt="2023-04-06T23:40:35.962"/>
    <p1510:client id="{B1B1F3B5-D4A7-DCDC-C4F1-22D0A4ADC3F1}" v="82" dt="2023-03-29T14:36:52.527"/>
    <p1510:client id="{C7C57683-9AA7-4014-B075-7C9259B7E3AE}" v="20" dt="2023-04-10T15:00:54.778"/>
    <p1510:client id="{DC78EF3F-EB7E-6B17-9EB7-52C2A0CD2359}" v="80" dt="2023-04-06T23:50:26.469"/>
    <p1510:client id="{F15BA37C-8DDA-1267-74BE-AD52856C3A47}" v="72" dt="2023-04-06T19:25:25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60"/>
  </p:normalViewPr>
  <p:slideViewPr>
    <p:cSldViewPr>
      <p:cViewPr varScale="1">
        <p:scale>
          <a:sx n="162" d="100"/>
          <a:sy n="162" d="100"/>
        </p:scale>
        <p:origin x="27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E5A1E-676B-4275-88F2-C50C1DA65C1B}" type="datetimeFigureOut"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4EF49-9FD3-4443-B388-ED411920706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2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3 steps...odd name for a talk, but bear with me. I recently learned that majority of houses in the Hampton roads area are built on slab or on a crawl space with at least 3 steps required to enter a home. </a:t>
            </a:r>
          </a:p>
          <a:p>
            <a:r>
              <a:rPr lang="en-US" dirty="0">
                <a:cs typeface="Calibri"/>
              </a:rPr>
              <a:t>How many of us climb those 3 steps every day to enter our home without thinking about it?</a:t>
            </a:r>
          </a:p>
          <a:p>
            <a:r>
              <a:rPr lang="en-US" dirty="0">
                <a:cs typeface="Calibri"/>
              </a:rPr>
              <a:t>Now imagine trying to do it without a foot or a knee on 1 side.. (how many think you can still do it?)</a:t>
            </a:r>
          </a:p>
          <a:p>
            <a:r>
              <a:rPr lang="en-US" dirty="0">
                <a:cs typeface="Calibri"/>
              </a:rPr>
              <a:t>This is just 1 challenge that amputees face, so how can we help build the ramp?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4EF49-9FD3-4443-B388-ED411920706A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07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 start building this ramp we need to take patient perspectives into mind . A qualitative systemic review  of 15 papers regarding this was published in 2022 in the International Journal of </a:t>
            </a:r>
            <a:r>
              <a:rPr lang="en-US" dirty="0" err="1">
                <a:cs typeface="Calibri"/>
              </a:rPr>
              <a:t>Orthopaedic</a:t>
            </a:r>
            <a:r>
              <a:rPr lang="en-US" dirty="0">
                <a:cs typeface="Calibri"/>
              </a:rPr>
              <a:t> and Trauma Nursing.  They found 6 main themes, I have grouped them into 3 domains.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4EF49-9FD3-4443-B388-ED411920706A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2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 get by with a little help from my friends- The Beatles 1967, maybe not take all the lyrics to heart, but it does take a village to "raise" an amputee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4EF49-9FD3-4443-B388-ED411920706A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26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Stumbled across this project while listening to a national AM radio show</a:t>
            </a:r>
          </a:p>
          <a:p>
            <a:r>
              <a:rPr lang="en-US" dirty="0">
                <a:cs typeface="Calibri"/>
              </a:rPr>
              <a:t>Started by a UPS driver in Ohio</a:t>
            </a:r>
          </a:p>
          <a:p>
            <a:r>
              <a:rPr lang="en-US" dirty="0">
                <a:cs typeface="Calibri"/>
              </a:rPr>
              <a:t>Ramps are built within 4-6 hours</a:t>
            </a:r>
          </a:p>
          <a:p>
            <a:r>
              <a:rPr lang="en-US" dirty="0">
                <a:cs typeface="Calibri"/>
              </a:rPr>
              <a:t>Includes all with mobility issues</a:t>
            </a:r>
          </a:p>
          <a:p>
            <a:r>
              <a:rPr lang="en-US" dirty="0">
                <a:cs typeface="Calibri"/>
              </a:rPr>
              <a:t>As of Jan 2022 over 250 ramps installed or recycled in 39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4EF49-9FD3-4443-B388-ED411920706A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35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4EF49-9FD3-4443-B388-ED411920706A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6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64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87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2AF58-7A6A-E39A-6C42-366B40B177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4700" y="2800350"/>
            <a:ext cx="4559300" cy="1257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Presenter name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Title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Date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200151"/>
            <a:ext cx="495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0B9EA1-82CC-99D1-ACE7-23F8BB45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EBCCB-04E0-45B5-85BD-F88393F02AC0}" type="datetimeFigureOut">
              <a:rPr lang="en-US"/>
              <a:pPr>
                <a:defRPr/>
              </a:pPr>
              <a:t>4/26/2023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FC631B0-12AD-6AB5-8695-CFE05CE3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79DC0E-6830-29FA-52A2-415609E4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C727-DE42-4706-9217-35347CAEDD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1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A109689-071A-576F-38D5-03935597E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C362DD-6ADD-4D4C-BEF8-8020C901AFF4}" type="datetimeFigureOut">
              <a:rPr lang="en-US"/>
              <a:pPr>
                <a:defRPr/>
              </a:pPr>
              <a:t>4/26/2023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F272C03-3EE1-F886-E7CB-282EC341A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8D81ABE-1829-5223-61C7-51866443A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5F9D407-D218-43B8-8784-159F7F0575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F456082-85AD-6096-77FE-67F00FFB5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075" name="Picture 6">
            <a:extLst>
              <a:ext uri="{FF2B5EF4-FFF2-40B4-BE49-F238E27FC236}">
                <a16:creationId xmlns:a16="http://schemas.microsoft.com/office/drawing/2014/main" id="{D27E83A1-BE3E-65AB-B1AF-C6578BB1C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Operation Ramp It Up</a:t>
            </a:r>
            <a:endParaRPr lang="en-US" altLang="en-US" b="1" dirty="0">
              <a:cs typeface="Calibri"/>
            </a:endParaRP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-117107" y="773430"/>
            <a:ext cx="5863789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Launched in 2014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Originally just Vets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Volunteers all over the country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https://operationrampitup.com</a:t>
            </a: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16C1635C-93E6-6A1E-630A-AAB423B0C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268" y="957380"/>
            <a:ext cx="2743200" cy="30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7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Let's Get a Jump on the Ramp</a:t>
            </a:r>
            <a:endParaRPr lang="en-US" altLang="en-US" b="1" dirty="0">
              <a:cs typeface="Calibri"/>
            </a:endParaRP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8763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"The Perfect World"</a:t>
            </a:r>
            <a:endParaRPr lang="en-US" altLang="en-US" sz="3200" dirty="0">
              <a:latin typeface="Calibri" panose="020F0502020204030204" pitchFamily="34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800" dirty="0">
                <a:latin typeface="Calibri"/>
                <a:cs typeface="Calibri"/>
              </a:rPr>
              <a:t>Confront the issue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800" dirty="0">
                <a:latin typeface="Calibri"/>
                <a:cs typeface="Calibri"/>
              </a:rPr>
              <a:t>Talk to the surgeon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800" dirty="0">
                <a:latin typeface="Calibri"/>
                <a:cs typeface="Calibri"/>
              </a:rPr>
              <a:t>Meet with Prosthetics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800" dirty="0">
                <a:latin typeface="Calibri"/>
                <a:cs typeface="Calibri"/>
              </a:rPr>
              <a:t>Start preparing environment</a:t>
            </a:r>
          </a:p>
          <a:p>
            <a:pPr marL="914400" lvl="2" indent="0">
              <a:spcBef>
                <a:spcPct val="20000"/>
              </a:spcBef>
            </a:pPr>
            <a:endParaRPr lang="en-US" altLang="en-US" sz="2000" dirty="0">
              <a:latin typeface="Calibri"/>
              <a:cs typeface="Calibri"/>
            </a:endParaRP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miling hospital staff">
            <a:extLst>
              <a:ext uri="{FF2B5EF4-FFF2-40B4-BE49-F238E27FC236}">
                <a16:creationId xmlns:a16="http://schemas.microsoft.com/office/drawing/2014/main" id="{D1DE31EE-B105-8C68-8819-CCC92F1C0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323" y="1169680"/>
            <a:ext cx="2743199" cy="19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4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In Conclusion </a:t>
            </a:r>
            <a:endParaRPr lang="en-US" altLang="en-US" b="1" dirty="0">
              <a:cs typeface="Calibri"/>
            </a:endParaRP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8763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Let's remember PREVENTION is key</a:t>
            </a: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Make the patient a part of the care team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Never hesitate to reach out or refer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Building the ramp early = better outcomes</a:t>
            </a: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362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Thank you!!</a:t>
            </a:r>
            <a:endParaRPr lang="en-US" altLang="en-US" b="1" dirty="0">
              <a:cs typeface="Calibri"/>
            </a:endParaRP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8763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32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A picture containing person, chair, outdoor, slide&#10;&#10;Description automatically generated">
            <a:extLst>
              <a:ext uri="{FF2B5EF4-FFF2-40B4-BE49-F238E27FC236}">
                <a16:creationId xmlns:a16="http://schemas.microsoft.com/office/drawing/2014/main" id="{79DE1A89-DB28-85B7-B8EB-F22D27FEA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" y="921282"/>
            <a:ext cx="2644140" cy="3057095"/>
          </a:xfrm>
          <a:prstGeom prst="rect">
            <a:avLst/>
          </a:prstGeom>
        </p:spPr>
      </p:pic>
      <p:pic>
        <p:nvPicPr>
          <p:cNvPr id="4" name="Picture 4" descr="A picture containing person, grass, outdoor, yellow&#10;&#10;Description automatically generated">
            <a:extLst>
              <a:ext uri="{FF2B5EF4-FFF2-40B4-BE49-F238E27FC236}">
                <a16:creationId xmlns:a16="http://schemas.microsoft.com/office/drawing/2014/main" id="{6649699D-B722-8917-B4BD-F81BD6502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0" y="919122"/>
            <a:ext cx="2362200" cy="3564335"/>
          </a:xfrm>
          <a:prstGeom prst="rect">
            <a:avLst/>
          </a:prstGeom>
        </p:spPr>
      </p:pic>
      <p:pic>
        <p:nvPicPr>
          <p:cNvPr id="5" name="Picture 5" descr="A picture containing person, outdoor, outdoor object, slide&#10;&#10;Description automatically generated">
            <a:extLst>
              <a:ext uri="{FF2B5EF4-FFF2-40B4-BE49-F238E27FC236}">
                <a16:creationId xmlns:a16="http://schemas.microsoft.com/office/drawing/2014/main" id="{A26AB839-6650-E926-01CE-C8EB41A1F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680" y="919417"/>
            <a:ext cx="2606040" cy="30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71E838BA-CFE8-42D0-D2AF-BECF56DD8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79FC96A6-7A86-A5D9-11D7-BF39DE222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19600" y="666750"/>
            <a:ext cx="41910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altLang="en-US" dirty="0">
                <a:solidFill>
                  <a:schemeClr val="bg1"/>
                </a:solidFill>
                <a:cs typeface="Calibri"/>
              </a:rPr>
              <a:t>    3 Steps: Building the Ramp</a:t>
            </a:r>
          </a:p>
          <a:p>
            <a:pPr>
              <a:buNone/>
            </a:pPr>
            <a:endParaRPr lang="en-US" altLang="en-US" sz="2000" dirty="0">
              <a:solidFill>
                <a:schemeClr val="bg1"/>
              </a:solidFill>
              <a:cs typeface="Calibri"/>
            </a:endParaRPr>
          </a:p>
          <a:p>
            <a:pPr>
              <a:buNone/>
            </a:pPr>
            <a:r>
              <a:rPr lang="en-US" altLang="en-US" sz="2000" dirty="0">
                <a:solidFill>
                  <a:schemeClr val="bg1"/>
                </a:solidFill>
                <a:cs typeface="Calibri"/>
              </a:rPr>
              <a:t>Becky  Pugmire, MSN, FNP-C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en-US" sz="2000" dirty="0">
                <a:solidFill>
                  <a:schemeClr val="bg1"/>
                </a:solidFill>
                <a:cs typeface="Calibri"/>
              </a:rPr>
              <a:t>-</a:t>
            </a:r>
            <a:r>
              <a:rPr lang="en-US" altLang="en-US" sz="1800" dirty="0">
                <a:solidFill>
                  <a:schemeClr val="bg1"/>
                </a:solidFill>
                <a:cs typeface="Calibri"/>
              </a:rPr>
              <a:t>Sentara Vascular Specialists</a:t>
            </a:r>
          </a:p>
          <a:p>
            <a:pPr>
              <a:buNone/>
            </a:pPr>
            <a:r>
              <a:rPr lang="en-US" altLang="en-US" sz="1800" dirty="0">
                <a:solidFill>
                  <a:schemeClr val="bg1"/>
                </a:solidFill>
                <a:cs typeface="Calibri"/>
              </a:rPr>
              <a:t>-EVMS Community Faculty – Physical Medicine and Rehab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>
            <a:extLst>
              <a:ext uri="{FF2B5EF4-FFF2-40B4-BE49-F238E27FC236}">
                <a16:creationId xmlns:a16="http://schemas.microsoft.com/office/drawing/2014/main" id="{D6BFFD08-667B-B88F-6597-8BBB8571A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34B2C6AA-2CD0-4FD7-8D41-D085A6B02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124" name="Title 3">
            <a:extLst>
              <a:ext uri="{FF2B5EF4-FFF2-40B4-BE49-F238E27FC236}">
                <a16:creationId xmlns:a16="http://schemas.microsoft.com/office/drawing/2014/main" id="{4AE1026A-4176-A4E8-76D3-7F76EF9C69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The 3 Domains</a:t>
            </a:r>
            <a:endParaRPr lang="en-US" altLang="en-US" b="1" dirty="0"/>
          </a:p>
        </p:txBody>
      </p:sp>
      <p:sp>
        <p:nvSpPr>
          <p:cNvPr id="5125" name="Text Placeholder 2">
            <a:extLst>
              <a:ext uri="{FF2B5EF4-FFF2-40B4-BE49-F238E27FC236}">
                <a16:creationId xmlns:a16="http://schemas.microsoft.com/office/drawing/2014/main" id="{5CB8FA09-4A36-FD9B-4EAB-49E15929272C}"/>
              </a:ext>
            </a:extLst>
          </p:cNvPr>
          <p:cNvSpPr txBox="1">
            <a:spLocks/>
          </p:cNvSpPr>
          <p:nvPr/>
        </p:nvSpPr>
        <p:spPr bwMode="auto">
          <a:xfrm>
            <a:off x="0" y="857250"/>
            <a:ext cx="3040380" cy="265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Calibri"/>
                <a:cs typeface="Calibri"/>
              </a:rPr>
              <a:t>Emotional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Calibri"/>
                <a:cs typeface="Calibri"/>
              </a:rPr>
              <a:t>Physical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Calibri"/>
                <a:cs typeface="Calibri"/>
              </a:rPr>
              <a:t>Social </a:t>
            </a:r>
            <a:endParaRPr lang="en-US" alt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126" name="Picture 8">
            <a:extLst>
              <a:ext uri="{FF2B5EF4-FFF2-40B4-BE49-F238E27FC236}">
                <a16:creationId xmlns:a16="http://schemas.microsoft.com/office/drawing/2014/main" id="{938C92B9-0DA2-61E7-26E3-EF2EFCDA5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wo people reviewing papers together">
            <a:extLst>
              <a:ext uri="{FF2B5EF4-FFF2-40B4-BE49-F238E27FC236}">
                <a16:creationId xmlns:a16="http://schemas.microsoft.com/office/drawing/2014/main" id="{9437D13F-3BBC-1752-64F0-59CDFDF0A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1" y="944478"/>
            <a:ext cx="3657598" cy="21953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Emotional</a:t>
            </a:r>
            <a:endParaRPr lang="en-US" altLang="en-US" b="1" dirty="0">
              <a:cs typeface="Calibri"/>
            </a:endParaRP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522732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Confronting the amputation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The aftermath emotions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Humor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Acceptance</a:t>
            </a:r>
            <a:endParaRPr lang="en-US" altLang="en-US" sz="32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Young woman crying">
            <a:extLst>
              <a:ext uri="{FF2B5EF4-FFF2-40B4-BE49-F238E27FC236}">
                <a16:creationId xmlns:a16="http://schemas.microsoft.com/office/drawing/2014/main" id="{DE15DA93-9DB8-4040-DDB7-644A8FA7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546" y="1289508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2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Physical</a:t>
            </a:r>
            <a:endParaRPr lang="en-US" altLang="en-US" b="1" dirty="0"/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8763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Limitations</a:t>
            </a:r>
            <a:endParaRPr lang="en-US" altLang="en-US" sz="320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Pain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Devices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Therapy</a:t>
            </a:r>
            <a:endParaRPr lang="en-US" altLang="en-US" sz="32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Man with child on shoulders, both smiling flexing biceps on both arms, inside room">
            <a:extLst>
              <a:ext uri="{FF2B5EF4-FFF2-40B4-BE49-F238E27FC236}">
                <a16:creationId xmlns:a16="http://schemas.microsoft.com/office/drawing/2014/main" id="{63A64FB3-9186-4C75-4CC0-86772762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252" y="1406590"/>
            <a:ext cx="27432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cs typeface="Calibri"/>
              </a:rPr>
              <a:t>Devices</a:t>
            </a: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3602692" cy="35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Wheelchair </a:t>
            </a:r>
            <a:endParaRPr lang="en-US" altLang="en-US" sz="320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Walker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Knee scooter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Crutches</a:t>
            </a:r>
            <a:endParaRPr lang="en-US" altLang="en-US" sz="3200" dirty="0">
              <a:latin typeface="Calibri" panose="020F0502020204030204" pitchFamily="34" charset="0"/>
              <a:cs typeface="Calibri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Ramp</a:t>
            </a:r>
          </a:p>
          <a:p>
            <a:pPr marL="0" indent="0">
              <a:spcBef>
                <a:spcPct val="20000"/>
              </a:spcBef>
            </a:pPr>
            <a:endParaRPr lang="en-US" altLang="en-US" sz="32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ight on a wheelchair">
            <a:extLst>
              <a:ext uri="{FF2B5EF4-FFF2-40B4-BE49-F238E27FC236}">
                <a16:creationId xmlns:a16="http://schemas.microsoft.com/office/drawing/2014/main" id="{E7AD4C0B-3B0A-616A-578A-2C8A7C089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59" y="1394858"/>
            <a:ext cx="2935643" cy="19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TRX</a:t>
            </a:r>
            <a:endParaRPr lang="en-US" altLang="en-US" b="1" dirty="0">
              <a:cs typeface="Calibri"/>
            </a:endParaRP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FC95AB7-B538-81F4-7F74-807FD42F8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09" y="755419"/>
            <a:ext cx="2522773" cy="378229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77E7B80-A994-A6DD-532E-E03D19318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766" y="758190"/>
            <a:ext cx="2193768" cy="3787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F8586-431B-9E61-03AF-C7F07E7E837F}"/>
              </a:ext>
            </a:extLst>
          </p:cNvPr>
          <p:cNvSpPr txBox="1"/>
          <p:nvPr/>
        </p:nvSpPr>
        <p:spPr>
          <a:xfrm>
            <a:off x="3479131" y="1122946"/>
            <a:ext cx="241634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Born in 2005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Suspension system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Price ranges $35-$139</a:t>
            </a:r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0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Social</a:t>
            </a:r>
            <a:endParaRPr lang="en-US" altLang="en-US" b="1" dirty="0">
              <a:cs typeface="Calibri"/>
            </a:endParaRP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8763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New way of life concerns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Social interactions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Information</a:t>
            </a:r>
            <a:endParaRPr lang="en-US" altLang="en-US" sz="3200" dirty="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Guilty Chicken">
            <a:extLst>
              <a:ext uri="{FF2B5EF4-FFF2-40B4-BE49-F238E27FC236}">
                <a16:creationId xmlns:a16="http://schemas.microsoft.com/office/drawing/2014/main" id="{DCAC4251-5FCE-06FE-841E-1BAA9DB58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96" y="99499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10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E7986045-E47E-DC25-51D8-01D66433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7A5EA89F-A053-0954-EBAF-ACCC83A7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7150"/>
            <a:ext cx="9147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148" name="Title 3">
            <a:extLst>
              <a:ext uri="{FF2B5EF4-FFF2-40B4-BE49-F238E27FC236}">
                <a16:creationId xmlns:a16="http://schemas.microsoft.com/office/drawing/2014/main" id="{4ACF7C50-C6AD-6921-3B24-7ED9ED18C4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Calibri"/>
                <a:cs typeface="Calibri"/>
              </a:rPr>
              <a:t>It Takes a Village</a:t>
            </a:r>
            <a:endParaRPr lang="en-US" altLang="en-US" b="1" dirty="0">
              <a:cs typeface="Calibri"/>
            </a:endParaRPr>
          </a:p>
        </p:txBody>
      </p:sp>
      <p:sp>
        <p:nvSpPr>
          <p:cNvPr id="6149" name="Text Placeholder 2">
            <a:extLst>
              <a:ext uri="{FF2B5EF4-FFF2-40B4-BE49-F238E27FC236}">
                <a16:creationId xmlns:a16="http://schemas.microsoft.com/office/drawing/2014/main" id="{54A19547-D03C-8DE8-4B5F-0DBB3B17D9F6}"/>
              </a:ext>
            </a:extLst>
          </p:cNvPr>
          <p:cNvSpPr txBox="1">
            <a:spLocks/>
          </p:cNvSpPr>
          <p:nvPr/>
        </p:nvSpPr>
        <p:spPr bwMode="auto">
          <a:xfrm>
            <a:off x="152400" y="857250"/>
            <a:ext cx="425958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/>
                <a:cs typeface="Calibri"/>
              </a:rPr>
              <a:t>Amputation Clinic</a:t>
            </a: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000" dirty="0">
                <a:latin typeface="Calibri"/>
                <a:cs typeface="Calibri"/>
              </a:rPr>
              <a:t>Surgery representative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000" dirty="0">
                <a:latin typeface="Calibri"/>
                <a:cs typeface="Calibri"/>
              </a:rPr>
              <a:t>Social worker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000" dirty="0">
                <a:latin typeface="Calibri"/>
                <a:cs typeface="Calibri"/>
              </a:rPr>
              <a:t>Prosthetics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2000" dirty="0">
                <a:latin typeface="Calibri"/>
                <a:cs typeface="Calibri"/>
              </a:rPr>
              <a:t>Physical therapy</a:t>
            </a:r>
          </a:p>
          <a:p>
            <a:pPr marL="342900" lvl="1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sz="2800" dirty="0">
                <a:latin typeface="Calibri"/>
                <a:cs typeface="Calibri"/>
              </a:rPr>
              <a:t>Support Group</a:t>
            </a:r>
          </a:p>
          <a:p>
            <a:pPr marL="342900" lvl="1" indent="-342900">
              <a:spcBef>
                <a:spcPct val="20000"/>
              </a:spcBef>
              <a:buFont typeface="Arial"/>
              <a:buChar char="•"/>
            </a:pPr>
            <a:r>
              <a:rPr lang="en-US" altLang="en-US" sz="2800" dirty="0">
                <a:latin typeface="Calibri"/>
                <a:cs typeface="Calibri"/>
              </a:rPr>
              <a:t>Other Resources</a:t>
            </a:r>
          </a:p>
        </p:txBody>
      </p:sp>
      <p:pic>
        <p:nvPicPr>
          <p:cNvPr id="6150" name="Picture 8">
            <a:extLst>
              <a:ext uri="{FF2B5EF4-FFF2-40B4-BE49-F238E27FC236}">
                <a16:creationId xmlns:a16="http://schemas.microsoft.com/office/drawing/2014/main" id="{3C2993B7-4E0E-39FC-65EC-B96D9A59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4781550"/>
            <a:ext cx="17160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5DA264EC-37DD-8190-47AB-ACFB10529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480" y="737742"/>
            <a:ext cx="2743200" cy="38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0191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BC27724F7EA489E092BAA1E73FE66" ma:contentTypeVersion="15" ma:contentTypeDescription="Create a new document." ma:contentTypeScope="" ma:versionID="c08fb01893fac70f1b63d284e42918ce">
  <xsd:schema xmlns:xsd="http://www.w3.org/2001/XMLSchema" xmlns:xs="http://www.w3.org/2001/XMLSchema" xmlns:p="http://schemas.microsoft.com/office/2006/metadata/properties" xmlns:ns2="1a8f05d0-0ebe-4694-ae25-febcba4c985c" xmlns:ns3="da537c25-de1e-4efb-a7e3-e38e115333d4" targetNamespace="http://schemas.microsoft.com/office/2006/metadata/properties" ma:root="true" ma:fieldsID="9e15d74ed1aaca812f3003616bc31634" ns2:_="" ns3:_="">
    <xsd:import namespace="1a8f05d0-0ebe-4694-ae25-febcba4c985c"/>
    <xsd:import namespace="da537c25-de1e-4efb-a7e3-e38e115333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f05d0-0ebe-4694-ae25-febcba4c98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68e1ee2-c987-4d7e-90ff-3425766042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37c25-de1e-4efb-a7e3-e38e115333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92b6821-afbc-4c79-a0cd-1383a36491d7}" ma:internalName="TaxCatchAll" ma:showField="CatchAllData" ma:web="da537c25-de1e-4efb-a7e3-e38e115333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452CA3-3AD7-45ED-AB71-856884FF5234}"/>
</file>

<file path=customXml/itemProps2.xml><?xml version="1.0" encoding="utf-8"?>
<ds:datastoreItem xmlns:ds="http://schemas.openxmlformats.org/officeDocument/2006/customXml" ds:itemID="{BBD717FB-9499-47AB-8E72-FB88F97DE3D7}"/>
</file>

<file path=docProps/app.xml><?xml version="1.0" encoding="utf-8"?>
<Properties xmlns="http://schemas.openxmlformats.org/officeDocument/2006/extended-properties" xmlns:vt="http://schemas.openxmlformats.org/officeDocument/2006/docPropsVTypes">
  <TotalTime>20875</TotalTime>
  <Words>412</Words>
  <Application>Microsoft Office PowerPoint</Application>
  <PresentationFormat>On-screen Show (16:9)</PresentationFormat>
  <Paragraphs>74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2_Office Theme</vt:lpstr>
      <vt:lpstr>1_Office Theme</vt:lpstr>
      <vt:lpstr>PowerPoint Presentation</vt:lpstr>
      <vt:lpstr>PowerPoint Presentation</vt:lpstr>
      <vt:lpstr>The 3 Domains</vt:lpstr>
      <vt:lpstr>Emotional</vt:lpstr>
      <vt:lpstr>Physical</vt:lpstr>
      <vt:lpstr>Devices</vt:lpstr>
      <vt:lpstr>TRX</vt:lpstr>
      <vt:lpstr>Social</vt:lpstr>
      <vt:lpstr>It Takes a Village</vt:lpstr>
      <vt:lpstr>Operation Ramp It Up</vt:lpstr>
      <vt:lpstr>Let's Get a Jump on the Ramp</vt:lpstr>
      <vt:lpstr>In Conclusion </vt:lpstr>
      <vt:lpstr>Thank you!!</vt:lpstr>
    </vt:vector>
  </TitlesOfParts>
  <Company>Sentara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A. York</dc:creator>
  <cp:lastModifiedBy>LAURA E STANULIS</cp:lastModifiedBy>
  <cp:revision>549</cp:revision>
  <dcterms:created xsi:type="dcterms:W3CDTF">2012-02-10T17:29:01Z</dcterms:created>
  <dcterms:modified xsi:type="dcterms:W3CDTF">2023-04-26T12:45:33Z</dcterms:modified>
</cp:coreProperties>
</file>